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3"/>
  </p:notesMasterIdLst>
  <p:handoutMasterIdLst>
    <p:handoutMasterId r:id="rId14"/>
  </p:handoutMasterIdLst>
  <p:sldIdLst>
    <p:sldId id="589" r:id="rId2"/>
    <p:sldId id="600" r:id="rId3"/>
    <p:sldId id="601" r:id="rId4"/>
    <p:sldId id="590" r:id="rId5"/>
    <p:sldId id="602" r:id="rId6"/>
    <p:sldId id="597" r:id="rId7"/>
    <p:sldId id="591" r:id="rId8"/>
    <p:sldId id="594" r:id="rId9"/>
    <p:sldId id="598" r:id="rId10"/>
    <p:sldId id="604" r:id="rId11"/>
    <p:sldId id="603" r:id="rId12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7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0"/>
    <p:restoredTop sz="92934"/>
  </p:normalViewPr>
  <p:slideViewPr>
    <p:cSldViewPr snapToGrid="0" snapToObjects="1">
      <p:cViewPr>
        <p:scale>
          <a:sx n="106" d="100"/>
          <a:sy n="106" d="100"/>
        </p:scale>
        <p:origin x="1264" y="-5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-1584" y="-78"/>
      </p:cViewPr>
      <p:guideLst>
        <p:guide orient="horz" pos="2167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45286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45286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2A4950B3-23C0-D543-9BCB-1E8210DB5819}" type="datetimeFigureOut">
              <a:rPr kumimoji="1" lang="zh-CN" altLang="en-US" smtClean="0"/>
              <a:t>17/7/28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536528"/>
            <a:ext cx="4028440" cy="3452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265809" y="6536528"/>
            <a:ext cx="4028440" cy="3452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3246E04-7969-444B-9FA4-2FC7DB4191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963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45286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45286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2D6DC9D9-464E-4E4C-98FD-27902EAB2126}" type="datetimeFigureOut">
              <a:rPr lang="en-US" smtClean="0"/>
              <a:t>7/28/17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00388" y="860425"/>
            <a:ext cx="3095625" cy="2322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11872"/>
            <a:ext cx="7437120" cy="2709714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36528"/>
            <a:ext cx="4028440" cy="3452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536528"/>
            <a:ext cx="4028440" cy="3452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48C960F5-E640-E347-AF6A-175BA37C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14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7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86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8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0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75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89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49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5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2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9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Distribution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6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3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5" y="130208"/>
            <a:ext cx="1085438" cy="6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02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35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3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4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0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5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Distribution Statement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4110" y="1429992"/>
            <a:ext cx="8686800" cy="1332781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smtClean="0"/>
              <a:t>DeepPurple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3400" y="3559339"/>
            <a:ext cx="8153400" cy="25366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i="1" dirty="0" smtClean="0">
                <a:solidFill>
                  <a:srgbClr val="0000FF"/>
                </a:solidFill>
                <a:latin typeface="Times New Roman" charset="0"/>
                <a:ea typeface="굴림" charset="0"/>
                <a:cs typeface="굴림" charset="0"/>
              </a:rPr>
              <a:t>PI: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Times New Roman" charset="0"/>
                <a:ea typeface="굴림" charset="0"/>
                <a:cs typeface="굴림" charset="0"/>
              </a:rPr>
              <a:t>Vahid</a:t>
            </a:r>
            <a:r>
              <a:rPr lang="en-US" altLang="ko-KR" sz="2400" i="1" dirty="0" smtClean="0">
                <a:solidFill>
                  <a:srgbClr val="0000FF"/>
                </a:solidFill>
                <a:latin typeface="Times New Roman" charset="0"/>
                <a:ea typeface="굴림" charset="0"/>
                <a:cs typeface="굴림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Times New Roman" charset="0"/>
                <a:ea typeface="굴림" charset="0"/>
                <a:cs typeface="굴림" charset="0"/>
              </a:rPr>
              <a:t>Tarokh</a:t>
            </a:r>
            <a:endParaRPr lang="en-US" altLang="ko-KR" sz="2400" i="1" dirty="0">
              <a:solidFill>
                <a:srgbClr val="0000FF"/>
              </a:solidFill>
              <a:latin typeface="Times New Roman" charset="0"/>
              <a:ea typeface="굴림" charset="0"/>
              <a:cs typeface="굴림" charset="0"/>
            </a:endParaRPr>
          </a:p>
          <a:p>
            <a:pPr marL="0" indent="0" algn="ctr">
              <a:buNone/>
            </a:pPr>
            <a:r>
              <a:rPr lang="en-US" sz="2000" b="1" dirty="0" smtClean="0"/>
              <a:t>Yu Xiang, </a:t>
            </a:r>
            <a:r>
              <a:rPr lang="en-US" sz="2000" b="1" dirty="0" err="1" smtClean="0"/>
              <a:t>Yuting</a:t>
            </a:r>
            <a:r>
              <a:rPr lang="en-US" sz="2000" b="1" dirty="0" smtClean="0"/>
              <a:t> Sun, </a:t>
            </a:r>
            <a:r>
              <a:rPr lang="en-US" sz="2000" b="1" dirty="0" err="1" smtClean="0"/>
              <a:t>Enmao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Diao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Jie</a:t>
            </a:r>
            <a:r>
              <a:rPr lang="en-US" sz="2000" b="1" dirty="0" smtClean="0"/>
              <a:t> </a:t>
            </a:r>
            <a:r>
              <a:rPr lang="en-US" sz="2000" b="1" dirty="0"/>
              <a:t>Ding, </a:t>
            </a:r>
            <a:r>
              <a:rPr lang="en-US" sz="2000" b="1" dirty="0" err="1"/>
              <a:t>Jiawen</a:t>
            </a:r>
            <a:r>
              <a:rPr lang="en-US" sz="2000" b="1" dirty="0"/>
              <a:t> </a:t>
            </a:r>
            <a:r>
              <a:rPr lang="en-US" sz="2000" b="1" dirty="0" smtClean="0"/>
              <a:t>Zhou</a:t>
            </a:r>
            <a:endParaRPr lang="en-US" sz="2000" b="1" dirty="0"/>
          </a:p>
          <a:p>
            <a:pPr marL="0" indent="0" algn="ctr">
              <a:buNone/>
            </a:pPr>
            <a:r>
              <a:rPr lang="en-US" altLang="ko-KR" sz="2000" i="1" dirty="0" smtClean="0">
                <a:latin typeface="Times New Roman" charset="0"/>
                <a:ea typeface="굴림" charset="0"/>
                <a:cs typeface="굴림" charset="0"/>
              </a:rPr>
              <a:t>School of Eng. &amp; Applied Sciences (SEAS) </a:t>
            </a:r>
          </a:p>
          <a:p>
            <a:pPr marL="0" indent="0" algn="ctr">
              <a:buNone/>
            </a:pPr>
            <a:r>
              <a:rPr lang="en-US" altLang="ko-KR" sz="2000" i="1" dirty="0" smtClean="0">
                <a:latin typeface="Times New Roman" charset="0"/>
                <a:ea typeface="굴림" charset="0"/>
                <a:cs typeface="굴림" charset="0"/>
              </a:rPr>
              <a:t>Harvard University</a:t>
            </a:r>
          </a:p>
          <a:p>
            <a:pPr marL="0" indent="0" algn="ctr">
              <a:buNone/>
            </a:pPr>
            <a:endParaRPr lang="en-US" altLang="ko-KR" sz="2000" i="1" dirty="0">
              <a:latin typeface="Times New Roman" charset="0"/>
              <a:ea typeface="굴림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10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/>
              <a:t>Summary Results</a:t>
            </a:r>
            <a:endParaRPr lang="en-US" altLang="zh-CN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6" y="999281"/>
            <a:ext cx="81157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Compare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the results between </a:t>
            </a:r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without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physiological sensor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We use default value for MLP classifier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Without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physiological sensor data, </a:t>
            </a: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    i.e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., only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using RNA-</a:t>
            </a:r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seq</a:t>
            </a: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Accuracy rate is </a:t>
            </a:r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73.7%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254" y="2167784"/>
            <a:ext cx="4105295" cy="4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4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11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/>
              <a:t>Summary Results</a:t>
            </a:r>
            <a:endParaRPr lang="en-US" altLang="zh-CN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6" y="999281"/>
            <a:ext cx="81157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With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physiological sensor data</a:t>
            </a: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Accuracy rate is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78.9%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010" y="1254203"/>
            <a:ext cx="4286348" cy="52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2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/>
              <a:t>Duke </a:t>
            </a:r>
            <a:r>
              <a:rPr lang="en-US" altLang="zh-CN" dirty="0"/>
              <a:t>D</a:t>
            </a:r>
            <a:r>
              <a:rPr lang="en-US" altLang="zh-CN" dirty="0" smtClean="0"/>
              <a:t>ata: Overview</a:t>
            </a:r>
            <a:endParaRPr lang="en-US" altLang="zh-CN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2" y="1102012"/>
            <a:ext cx="8734517" cy="44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/>
              <a:t>Duke </a:t>
            </a:r>
            <a:r>
              <a:rPr lang="en-US" altLang="zh-CN" dirty="0"/>
              <a:t>D</a:t>
            </a:r>
            <a:r>
              <a:rPr lang="en-US" altLang="zh-CN" dirty="0" smtClean="0"/>
              <a:t>ata</a:t>
            </a:r>
            <a:endParaRPr lang="en-US" altLang="zh-CN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6" y="999281"/>
            <a:ext cx="811570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Goal: Predict infection</a:t>
            </a:r>
            <a:r>
              <a:rPr lang="en-US" altLang="zh-CN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after the inoculation within shortest time range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Focus on</a:t>
            </a:r>
            <a:r>
              <a:rPr lang="en-US" altLang="zh-CN" i="1" dirty="0">
                <a:latin typeface="Times New Roman" charset="0"/>
                <a:ea typeface="Times New Roman" charset="0"/>
                <a:cs typeface="Times New Roman" charset="0"/>
              </a:rPr>
              <a:t>: Physiological sensor data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+ </a:t>
            </a:r>
            <a:r>
              <a:rPr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RNA-</a:t>
            </a:r>
            <a:r>
              <a:rPr lang="en-US" altLang="zh-CN" i="1" dirty="0" err="1" smtClean="0">
                <a:latin typeface="Times New Roman" charset="0"/>
                <a:ea typeface="Times New Roman" charset="0"/>
                <a:cs typeface="Times New Roman" charset="0"/>
              </a:rPr>
              <a:t>seq</a:t>
            </a:r>
            <a:endParaRPr lang="en-US" altLang="zh-CN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Physiological sensor data (wearable device): 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Electro-dermal activity (EDA), 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eart rate (HR)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kin temperature (Temp)</a:t>
            </a:r>
            <a:endParaRPr lang="en-US" altLang="zh-CN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Features of physiological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sensor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Easy to collect and low expense </a:t>
            </a: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Less informative</a:t>
            </a:r>
          </a:p>
        </p:txBody>
      </p:sp>
    </p:spTree>
    <p:extLst>
      <p:ext uri="{BB962C8B-B14F-4D97-AF65-F5344CB8AC3E}">
        <p14:creationId xmlns:p14="http://schemas.microsoft.com/office/powerpoint/2010/main" val="6263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4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/>
              <a:t>Duke </a:t>
            </a:r>
            <a:r>
              <a:rPr lang="en-US" altLang="zh-CN" dirty="0"/>
              <a:t>D</a:t>
            </a:r>
            <a:r>
              <a:rPr lang="en-US" altLang="zh-CN" dirty="0" smtClean="0"/>
              <a:t>ata: Our Approach</a:t>
            </a:r>
            <a:endParaRPr lang="en-US" altLang="zh-CN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6" y="999281"/>
            <a:ext cx="81157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endParaRPr lang="en-US" altLang="zh-CN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Our approach: </a:t>
            </a:r>
          </a:p>
          <a:p>
            <a:pPr lvl="1">
              <a:lnSpc>
                <a:spcPct val="200000"/>
              </a:lnSpc>
            </a:pP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Classification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based on two main features: </a:t>
            </a:r>
          </a:p>
          <a:p>
            <a:pPr marL="800100" lvl="1" indent="-342900">
              <a:lnSpc>
                <a:spcPct val="200000"/>
              </a:lnSpc>
              <a:buAutoNum type="arabicParenBoth"/>
            </a:pPr>
            <a:r>
              <a:rPr lang="en-US" altLang="zh-CN" b="1" i="1" dirty="0" smtClean="0">
                <a:latin typeface="Times New Roman" charset="0"/>
                <a:ea typeface="Times New Roman" charset="0"/>
                <a:cs typeface="Times New Roman" charset="0"/>
              </a:rPr>
              <a:t>spectral distances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of Physiological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sensor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data; </a:t>
            </a:r>
          </a:p>
          <a:p>
            <a:pPr marL="800100" lvl="1" indent="-342900">
              <a:lnSpc>
                <a:spcPct val="200000"/>
              </a:lnSpc>
              <a:buAutoNum type="arabicParenBoth"/>
            </a:pPr>
            <a:r>
              <a:rPr lang="en-US" altLang="zh-CN" b="1" i="1" dirty="0" smtClean="0">
                <a:latin typeface="Times New Roman" charset="0"/>
                <a:ea typeface="Times New Roman" charset="0"/>
                <a:cs typeface="Times New Roman" charset="0"/>
              </a:rPr>
              <a:t>RNA-</a:t>
            </a:r>
            <a:r>
              <a:rPr lang="en-US" altLang="zh-CN" b="1" i="1" dirty="0" err="1" smtClean="0">
                <a:latin typeface="Times New Roman" charset="0"/>
                <a:ea typeface="Times New Roman" charset="0"/>
                <a:cs typeface="Times New Roman" charset="0"/>
              </a:rPr>
              <a:t>seq</a:t>
            </a:r>
            <a:endParaRPr lang="en-US" altLang="zh-CN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endParaRPr lang="en-US" altLang="zh-CN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q"/>
            </a:pP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9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5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/>
              <a:t>Duke Data: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Physiological Sensor Data</a:t>
            </a:r>
            <a:endParaRPr lang="en-US" altLang="zh-CN" dirty="0"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99646" y="734586"/>
                <a:ext cx="8115704" cy="64032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charset="2"/>
                  <a:buChar char="q"/>
                </a:pPr>
                <a:endParaRPr lang="en-US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q"/>
                </a:pPr>
                <a:r>
                  <a:rPr 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Two main techniques:</a:t>
                </a:r>
                <a:endParaRPr lang="en-US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16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Short-window </a:t>
                </a:r>
                <a:r>
                  <a:rPr lang="en-US" sz="1600" b="1" i="1" dirty="0">
                    <a:latin typeface="Times New Roman" charset="0"/>
                    <a:ea typeface="Times New Roman" charset="0"/>
                    <a:cs typeface="Times New Roman" charset="0"/>
                  </a:rPr>
                  <a:t>Fourier </a:t>
                </a:r>
                <a:r>
                  <a:rPr lang="en-US" sz="16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transform</a:t>
                </a:r>
                <a:endParaRPr lang="en-US" sz="1600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charset="2"/>
                  <a:buChar char="v"/>
                </a:pPr>
                <a:r>
                  <a:rPr lang="en-US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1600" b="1" i="1" dirty="0">
                    <a:latin typeface="Times New Roman" charset="0"/>
                    <a:ea typeface="Times New Roman" charset="0"/>
                    <a:cs typeface="Times New Roman" charset="0"/>
                  </a:rPr>
                  <a:t>Dynamic time warping (DTW) algorithm</a:t>
                </a: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: compute the distance between </a:t>
                </a:r>
                <a:r>
                  <a:rPr lang="en-US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curves</a:t>
                </a: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Physiological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sensor data: 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short window Fourier transform + DTW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each window consists of data from one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hour and perform Fourier transform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𝑤</m:t>
                        </m:r>
                      </m:e>
                    </m:d>
                  </m:oMath>
                </a14:m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treat the first window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𝑓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𝑤</m:t>
                        </m:r>
                      </m:e>
                    </m:d>
                    <m:r>
                      <a:rPr lang="en-US" sz="160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as baseline</a:t>
                </a:r>
              </a:p>
              <a:p>
                <a:pPr marL="1257300" lvl="2" indent="-34290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measure the distance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charset="0"/>
                        <a:ea typeface="Times New Roman" charset="0"/>
                        <a:cs typeface="Times New Roman" charset="0"/>
                      </a:rPr>
                      <m:t>D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𝑇𝑊</m:t>
                    </m:r>
                    <m:d>
                      <m:dPr>
                        <m:ctrlP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1 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𝑖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=2,…, 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𝐼</m:t>
                    </m:r>
                  </m:oMath>
                </a14:m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take three spectral distance sequences (without ACC)</a:t>
                </a:r>
              </a:p>
              <a:p>
                <a:pPr marL="1257300" lvl="2" indent="-342900">
                  <a:lnSpc>
                    <a:spcPct val="200000"/>
                  </a:lnSpc>
                  <a:buFont typeface="Wingdings" charset="2"/>
                  <a:buChar char="Ø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electro-dermal activity (EDA),  heart rate (HR), skin temperature (Temp)</a:t>
                </a:r>
                <a:endParaRPr lang="en-US" altLang="zh-CN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charset="2"/>
                  <a:buChar char="v"/>
                </a:pPr>
                <a:endParaRPr lang="en-US" sz="1600" i="1" dirty="0"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46" y="734586"/>
                <a:ext cx="8115704" cy="6403228"/>
              </a:xfrm>
              <a:prstGeom prst="rect">
                <a:avLst/>
              </a:prstGeom>
              <a:blipFill rotWithShape="0">
                <a:blip r:embed="rId3"/>
                <a:stretch>
                  <a:fillRect l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6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6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/>
              <a:t>Duke Data: RNA-</a:t>
            </a:r>
            <a:r>
              <a:rPr lang="en-US" altLang="zh-CN" dirty="0" err="1" smtClean="0"/>
              <a:t>seq</a:t>
            </a:r>
            <a:endParaRPr lang="en-US" altLang="zh-CN" dirty="0"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99646" y="999281"/>
                <a:ext cx="8115704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RNA-</a:t>
                </a:r>
                <a:r>
                  <a:rPr lang="en-US" altLang="zh-CN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seq</a:t>
                </a: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here are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𝟐𝟒</m:t>
                    </m:r>
                  </m:oMath>
                </a14:m>
                <a:r>
                  <a:rPr lang="en-US" altLang="zh-CN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RNA-</a:t>
                </a:r>
                <a:r>
                  <a:rPr lang="en-US" altLang="zh-CN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seq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that are known to be strongly correlated with HRV</a:t>
                </a:r>
              </a:p>
              <a:p>
                <a:pPr marL="1257300" lvl="2" indent="-342900">
                  <a:lnSpc>
                    <a:spcPct val="200000"/>
                  </a:lnSpc>
                  <a:buFont typeface="Wingdings" charset="2"/>
                  <a:buChar char="Ø"/>
                </a:pP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ormalize over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6,490</m:t>
                    </m:r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using 75%-</a:t>
                </a:r>
                <a:r>
                  <a:rPr lang="en-US" altLang="zh-CN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quantile</a:t>
                </a: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take the average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of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24</m:t>
                    </m:r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RNA-seq</a:t>
                </a: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46" y="999281"/>
                <a:ext cx="8115704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28" y="3399089"/>
            <a:ext cx="4498826" cy="3139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207" y="3399089"/>
            <a:ext cx="4596793" cy="31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7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 smtClean="0"/>
              <a:t>Summary Results</a:t>
            </a:r>
            <a:endParaRPr lang="en-US" altLang="zh-CN" dirty="0"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99646" y="999281"/>
                <a:ext cx="8115704" cy="5160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Four feature vectors each of length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𝐼</m:t>
                    </m:r>
                  </m:oMath>
                </a14:m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𝑅𝑁𝐴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𝑅𝑁𝐴</m:t>
                        </m:r>
                      </m:sup>
                    </m:sSubSup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,…,</a:t>
                </a:r>
                <a:r>
                  <a:rPr lang="en-US" altLang="zh-CN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𝐼</m:t>
                        </m:r>
                      </m:sub>
                      <m:sup>
                        <m: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𝑅𝑁𝐴</m:t>
                        </m:r>
                      </m:sup>
                    </m:sSubSup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 = average of the RNA-</a:t>
                </a:r>
                <a:r>
                  <a:rPr lang="en-US" altLang="zh-CN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seq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(apply interpolation)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h𝑟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h𝑟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,…,</a:t>
                </a:r>
                <a:r>
                  <a:rPr lang="en-US" altLang="zh-CN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𝐼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h𝑟</m:t>
                        </m:r>
                      </m:sup>
                    </m:sSubSup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 = spectral distance sequence of HR</a:t>
                </a:r>
                <a:endPara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𝑒𝑑𝑎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𝑒𝑑𝑎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,…,</a:t>
                </a:r>
                <a:r>
                  <a:rPr lang="en-US" altLang="zh-CN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𝐼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𝑒𝑑𝑎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) = spectral distance sequence of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EDA</a:t>
                </a: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𝑡𝑒𝑚𝑝</m:t>
                        </m:r>
                      </m:sup>
                    </m:sSup>
                    <m:r>
                      <a:rPr lang="en-US" altLang="zh-CN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𝑡𝑒𝑚𝑝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,…,</a:t>
                </a:r>
                <a:r>
                  <a:rPr lang="en-US" altLang="zh-CN" dirty="0"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𝐼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𝑡𝑒𝑚𝑝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) = spectral distance sequence of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TEMP</a:t>
                </a: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buFont typeface="Wingdings" charset="2"/>
                  <a:buChar char="v"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  <m:r>
                      <a:rPr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CN" i="1" dirty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 dirty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 dirty="0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𝑅𝑁𝐴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h𝑟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𝑒𝑑𝑎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𝑡𝑒𝑚𝑝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  each subject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𝑠</m:t>
                    </m:r>
                    <m:r>
                      <a:rPr lang="en-US" altLang="zh-CN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=1,…,19</m:t>
                    </m:r>
                  </m:oMath>
                </a14:m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46" y="999281"/>
                <a:ext cx="8115704" cy="5160515"/>
              </a:xfrm>
              <a:prstGeom prst="rect">
                <a:avLst/>
              </a:prstGeom>
              <a:blipFill rotWithShape="0">
                <a:blip r:embed="rId3"/>
                <a:stretch>
                  <a:fillRect l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9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8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/>
              <a:t>Summary </a:t>
            </a:r>
            <a:r>
              <a:rPr lang="en-US" altLang="zh-CN" dirty="0" smtClean="0"/>
              <a:t>Results: Classification</a:t>
            </a:r>
            <a:endParaRPr lang="en-US" altLang="zh-CN" dirty="0"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99646" y="999281"/>
                <a:ext cx="8115704" cy="5793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True label (infected or not) is based on </a:t>
                </a:r>
                <a:r>
                  <a:rPr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symptom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and </a:t>
                </a:r>
                <a:r>
                  <a:rPr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shedding values</a:t>
                </a:r>
              </a:p>
              <a:p>
                <a:pPr marL="342900" indent="-342900">
                  <a:lnSpc>
                    <a:spcPct val="150000"/>
                  </a:lnSpc>
                  <a:buFont typeface="Wingdings" charset="2"/>
                  <a:buChar char="q"/>
                </a:pPr>
                <a:endParaRPr lang="en-US" altLang="zh-CN" i="1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First vectorize feature matrix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𝑋</m:t>
                    </m:r>
                  </m:oMath>
                </a14:m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Apply PCA for dimension reduction</a:t>
                </a: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Leave out subject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𝑙</m:t>
                    </m:r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𝑙</m:t>
                    </m:r>
                    <m:r>
                      <a:rPr lang="en-US" altLang="zh-CN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=1,…,19</m:t>
                    </m:r>
                  </m:oMath>
                </a14:m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and train the two clusters </a:t>
                </a:r>
                <a:r>
                  <a:rPr lang="en-US" altLang="zh-CN" dirty="0">
                    <a:latin typeface="Times New Roman" charset="0"/>
                    <a:ea typeface="Times New Roman" charset="0"/>
                    <a:cs typeface="Times New Roman" charset="0"/>
                  </a:rPr>
                  <a:t>using </a:t>
                </a:r>
                <a:r>
                  <a:rPr lang="en-US" altLang="zh-CN" b="1" i="1" dirty="0">
                    <a:latin typeface="Times New Roman" charset="0"/>
                    <a:ea typeface="Times New Roman" charset="0"/>
                    <a:cs typeface="Times New Roman" charset="0"/>
                  </a:rPr>
                  <a:t>Multi-layer Perceptron </a:t>
                </a:r>
                <a:r>
                  <a:rPr lang="en-US" altLang="zh-CN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classifier (MLP classifier)</a:t>
                </a: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: multiple layer and nonlinear activation</a:t>
                </a:r>
                <a:endParaRPr lang="en-US" altLang="zh-CN" b="1" i="1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r>
                  <a:rPr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Test the left-out subject on the cluster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charset="2"/>
                  <a:buChar char="v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charset="2"/>
                  <a:buChar char="q"/>
                </a:pPr>
                <a:endParaRPr lang="en-US" altLang="zh-CN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lnSpc>
                    <a:spcPct val="200000"/>
                  </a:lnSpc>
                  <a:buFont typeface="Wingdings" charset="2"/>
                  <a:buChar char="v"/>
                </a:pPr>
                <a:endParaRPr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46" y="999281"/>
                <a:ext cx="8115704" cy="5793766"/>
              </a:xfrm>
              <a:prstGeom prst="rect">
                <a:avLst/>
              </a:prstGeom>
              <a:blipFill rotWithShape="0">
                <a:blip r:embed="rId3"/>
                <a:stretch>
                  <a:fillRect l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07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9</a:t>
            </a:fld>
            <a:endParaRPr lang="en-US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6290" y="1219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altLang="zh-CN" dirty="0"/>
              <a:t>Summary Results</a:t>
            </a:r>
            <a:endParaRPr lang="en-US" altLang="zh-CN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646" y="999281"/>
            <a:ext cx="8115704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Because of the missing data of subject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020 within the first 27 hours after inoculation, we look at a 24-hour window starting from 27 hours after inoculation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The size of the feature matrix is 4 by 24 for each of the 19 subjects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First, treat the feature matrix as a 96-dimensional vector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v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Second, apply PCA on 19 by 96 to reduce to 10 principle components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q"/>
            </a:pPr>
            <a:endParaRPr lang="en-US" altLang="zh-CN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Wingdings" charset="2"/>
              <a:buChar char="v"/>
            </a:pP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67" y="3442192"/>
            <a:ext cx="4671253" cy="31390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34979" y="4369434"/>
            <a:ext cx="229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Fig: Magnitudes of the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principle components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6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20105</TotalTime>
  <Words>418</Words>
  <Application>Microsoft Macintosh PowerPoint</Application>
  <PresentationFormat>On-screen Show (4:3)</PresentationFormat>
  <Paragraphs>97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DengXian</vt:lpstr>
      <vt:lpstr>Tahoma</vt:lpstr>
      <vt:lpstr>Times New Roman</vt:lpstr>
      <vt:lpstr>Wingdings</vt:lpstr>
      <vt:lpstr>굴림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mnoshad@gmail.com</dc:creator>
  <cp:lastModifiedBy>Xiang, Yu</cp:lastModifiedBy>
  <cp:revision>528</cp:revision>
  <cp:lastPrinted>2016-03-31T10:42:14Z</cp:lastPrinted>
  <dcterms:created xsi:type="dcterms:W3CDTF">2016-03-20T00:18:58Z</dcterms:created>
  <dcterms:modified xsi:type="dcterms:W3CDTF">2017-07-29T02:21:01Z</dcterms:modified>
</cp:coreProperties>
</file>